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47"/>
  </p:notesMasterIdLst>
  <p:handoutMasterIdLst>
    <p:handoutMasterId r:id="rId48"/>
  </p:handoutMasterIdLst>
  <p:sldIdLst>
    <p:sldId id="256" r:id="rId5"/>
    <p:sldId id="456" r:id="rId6"/>
    <p:sldId id="257" r:id="rId7"/>
    <p:sldId id="258" r:id="rId8"/>
    <p:sldId id="381" r:id="rId9"/>
    <p:sldId id="382" r:id="rId10"/>
    <p:sldId id="383" r:id="rId11"/>
    <p:sldId id="387" r:id="rId12"/>
    <p:sldId id="388" r:id="rId13"/>
    <p:sldId id="396" r:id="rId14"/>
    <p:sldId id="417" r:id="rId15"/>
    <p:sldId id="418" r:id="rId16"/>
    <p:sldId id="397" r:id="rId17"/>
    <p:sldId id="398" r:id="rId18"/>
    <p:sldId id="399" r:id="rId19"/>
    <p:sldId id="414" r:id="rId20"/>
    <p:sldId id="415" r:id="rId21"/>
    <p:sldId id="416" r:id="rId22"/>
    <p:sldId id="419" r:id="rId23"/>
    <p:sldId id="410" r:id="rId24"/>
    <p:sldId id="411" r:id="rId25"/>
    <p:sldId id="412" r:id="rId26"/>
    <p:sldId id="413" r:id="rId27"/>
    <p:sldId id="420" r:id="rId28"/>
    <p:sldId id="421" r:id="rId29"/>
    <p:sldId id="422" r:id="rId30"/>
    <p:sldId id="427" r:id="rId31"/>
    <p:sldId id="450" r:id="rId32"/>
    <p:sldId id="431" r:id="rId33"/>
    <p:sldId id="443" r:id="rId34"/>
    <p:sldId id="451" r:id="rId35"/>
    <p:sldId id="445" r:id="rId36"/>
    <p:sldId id="449" r:id="rId37"/>
    <p:sldId id="452" r:id="rId38"/>
    <p:sldId id="377" r:id="rId39"/>
    <p:sldId id="378" r:id="rId40"/>
    <p:sldId id="379" r:id="rId41"/>
    <p:sldId id="442" r:id="rId42"/>
    <p:sldId id="453" r:id="rId43"/>
    <p:sldId id="454" r:id="rId44"/>
    <p:sldId id="437" r:id="rId45"/>
    <p:sldId id="455" r:id="rId46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042"/>
    <a:srgbClr val="FFA40B"/>
    <a:srgbClr val="FF9300"/>
    <a:srgbClr val="FFBB48"/>
    <a:srgbClr val="FFFF2D"/>
    <a:srgbClr val="4BFA4E"/>
    <a:srgbClr val="FFFF00"/>
    <a:srgbClr val="0BF90E"/>
    <a:srgbClr val="02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1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33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1E414-F21B-430C-AF8B-D7C52C213954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251E6-7DE5-49FC-87F5-919FA30D1344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CDE4D5-22D4-42B3-8510-7E279249546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88ACD-6912-4C25-A69F-F3AA72F747DC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A7F65-99BA-4D98-8AF7-C174C49D2C8B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9F9F9-E1E3-4F66-BED5-A4A6BC3024F9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4E7C5-2A75-493F-91FC-F723AA33AD63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B2706B-786F-4D3D-B3C7-473D8C65CE68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433074-A573-419B-B002-591442F216AA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E27DE-0988-40C1-AA91-F5398744B7D5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B381D6-46E3-4F2E-BF65-E02A3D96B0DC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24554-87A3-4E2B-A7E7-D5822677CE12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DBE1F-BB9F-4674-A350-DC5CD6D66185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3BE88-B569-48F7-9607-D8085FD0FC7A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014AD-377A-453F-8A7F-A2B371103EDB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014AD-377A-453F-8A7F-A2B371103EDB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251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0E71B-F7C3-429D-9D9F-F51CEC951C78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6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B4AFE-58E7-4A3A-A82F-2A902756D66D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CAC08-EF65-4D41-83C1-B252837249FB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53756-2EEB-4B0D-A49B-B625459D384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9CE2B-23E7-4F50-A4B3-4165326E17CA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3BE88-B569-48F7-9607-D8085FD0FC7A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AB9AC-7B33-4546-BC05-3E2CABA03579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7F9D7-B62D-40DD-8ACD-E5D3A2F19A57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E32C0-5D64-4B76-9636-937760019AAE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AE2CC-71B5-49D5-9470-D237C3A6A74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104E5-61CD-4A0A-AA30-B20252D5CC3F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7718F-D10F-455A-87ED-A9F1944F23C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9FD9F0-DB02-47D0-BF8B-61A77B929AF0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3/11/24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915988" indent="-342900">
              <a:buClr>
                <a:srgbClr val="79217E"/>
              </a:buClr>
              <a:buFont typeface="Courier New" panose="02070309020205020404" pitchFamily="49" charset="0"/>
              <a:buChar char="o"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3/11/24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3/11/24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3/11/24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3/11/24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3/11/24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3/11/24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3/11/24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12: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Sorting-II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In-place Heapification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We can repetitively doing the fix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 final product is a max-heap</a:t>
            </a:r>
          </a:p>
        </p:txBody>
      </p:sp>
      <p:pic>
        <p:nvPicPr>
          <p:cNvPr id="29700" name="Picture 5" descr="heapify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2518172"/>
            <a:ext cx="4266009" cy="15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4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01B7-301C-91EB-0669-B6F9B8D7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D0C1-3DB9-B2FE-702C-EA1D7C53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first </a:t>
            </a:r>
            <a:r>
              <a:rPr lang="en-US" dirty="0" err="1"/>
              <a:t>heapify</a:t>
            </a:r>
            <a:r>
              <a:rPr lang="en-US" dirty="0"/>
              <a:t> an array</a:t>
            </a:r>
          </a:p>
        </p:txBody>
      </p:sp>
      <p:pic>
        <p:nvPicPr>
          <p:cNvPr id="4" name="Picture 5" descr="heapify20">
            <a:extLst>
              <a:ext uri="{FF2B5EF4-FFF2-40B4-BE49-F238E27FC236}">
                <a16:creationId xmlns:a16="http://schemas.microsoft.com/office/drawing/2014/main" id="{38259D64-A7A9-918F-DD16-7C60A89B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5" y="1590002"/>
            <a:ext cx="29067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eapify21">
            <a:extLst>
              <a:ext uri="{FF2B5EF4-FFF2-40B4-BE49-F238E27FC236}">
                <a16:creationId xmlns:a16="http://schemas.microsoft.com/office/drawing/2014/main" id="{1AE19132-BFA9-45A4-E5CA-C5156B3E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5" y="2573091"/>
            <a:ext cx="29067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eapify22">
            <a:extLst>
              <a:ext uri="{FF2B5EF4-FFF2-40B4-BE49-F238E27FC236}">
                <a16:creationId xmlns:a16="http://schemas.microsoft.com/office/drawing/2014/main" id="{0D04BB03-3DC2-3357-242A-AEA2D00C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6" y="3556181"/>
            <a:ext cx="29067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eapify26">
            <a:extLst>
              <a:ext uri="{FF2B5EF4-FFF2-40B4-BE49-F238E27FC236}">
                <a16:creationId xmlns:a16="http://schemas.microsoft.com/office/drawing/2014/main" id="{97809CAD-A786-49E6-B77A-90052E9A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1"/>
          <a:stretch/>
        </p:blipFill>
        <p:spPr bwMode="auto">
          <a:xfrm>
            <a:off x="5289342" y="3182587"/>
            <a:ext cx="29067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3D3C3D62-F509-F843-6028-B51789D83B6D}"/>
              </a:ext>
            </a:extLst>
          </p:cNvPr>
          <p:cNvSpPr/>
          <p:nvPr/>
        </p:nvSpPr>
        <p:spPr bwMode="auto">
          <a:xfrm>
            <a:off x="4073236" y="2613940"/>
            <a:ext cx="771896" cy="568647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8" descr="heapsort01">
            <a:extLst>
              <a:ext uri="{FF2B5EF4-FFF2-40B4-BE49-F238E27FC236}">
                <a16:creationId xmlns:a16="http://schemas.microsoft.com/office/drawing/2014/main" id="{55A23A71-5BCF-F045-B252-100640D81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4" r="-484"/>
          <a:stretch/>
        </p:blipFill>
        <p:spPr bwMode="auto">
          <a:xfrm>
            <a:off x="5141018" y="1032809"/>
            <a:ext cx="3254835" cy="15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2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BAAB-1E5A-BCDB-7696-89E67C36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5768-393B-5E28-2220-F8F78EC9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extract the head and put it the gap space</a:t>
            </a:r>
          </a:p>
        </p:txBody>
      </p:sp>
      <p:pic>
        <p:nvPicPr>
          <p:cNvPr id="4" name="Picture 6" descr="heapsort02">
            <a:extLst>
              <a:ext uri="{FF2B5EF4-FFF2-40B4-BE49-F238E27FC236}">
                <a16:creationId xmlns:a16="http://schemas.microsoft.com/office/drawing/2014/main" id="{16C86A4A-8E57-DF1E-5CC7-7D18D2C2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0" y="1044658"/>
            <a:ext cx="35004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psort03">
            <a:extLst>
              <a:ext uri="{FF2B5EF4-FFF2-40B4-BE49-F238E27FC236}">
                <a16:creationId xmlns:a16="http://schemas.microsoft.com/office/drawing/2014/main" id="{D0D87F89-4809-D417-AE0E-28BAF8BD5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0" y="1816183"/>
            <a:ext cx="42211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8">
            <a:extLst>
              <a:ext uri="{FF2B5EF4-FFF2-40B4-BE49-F238E27FC236}">
                <a16:creationId xmlns:a16="http://schemas.microsoft.com/office/drawing/2014/main" id="{41BF3253-BA8E-6BF0-CAD8-D5D270359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158" y="3303671"/>
            <a:ext cx="490537" cy="57785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00CEF-6163-A956-89AB-35D9A06F1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953" y="1866015"/>
            <a:ext cx="3826504" cy="23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Analysis of Heapify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Considering a perfect tree of height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maximum number of swaps which a second-lowest level would experience is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, the next higher level,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, and so on</a:t>
            </a:r>
            <a:endParaRPr lang="en-US" altLang="en-US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30724" name="Picture 6" descr="Heap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2534841"/>
            <a:ext cx="4463654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Analysis of Heapify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At depth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k</a:t>
            </a:r>
            <a:r>
              <a:rPr lang="en-US" altLang="en-US">
                <a:latin typeface="Arial" charset="0"/>
                <a:cs typeface="Arial" charset="0"/>
              </a:rPr>
              <a:t>, there are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k</a:t>
            </a:r>
            <a:r>
              <a:rPr lang="en-US" altLang="en-US">
                <a:latin typeface="Arial" charset="0"/>
                <a:cs typeface="Arial" charset="0"/>
              </a:rPr>
              <a:t> nodes and in the worst case, all of these nodes would have to percolated down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k</a:t>
            </a:r>
            <a:r>
              <a:rPr lang="en-US" altLang="en-US">
                <a:latin typeface="Arial" charset="0"/>
                <a:cs typeface="Arial" charset="0"/>
              </a:rPr>
              <a:t> levels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 the worst case, this would requiring a total of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k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k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swaps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Writing this sum mathematically, we get: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37335" y="2625329"/>
          <a:ext cx="2214563" cy="52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840" imgH="482400" progId="Equation.3">
                  <p:embed/>
                </p:oleObj>
              </mc:Choice>
              <mc:Fallback>
                <p:oleObj name="Equation" r:id="rId3" imgW="2031840" imgH="48240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335" y="2625329"/>
                        <a:ext cx="2214563" cy="526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63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Analysis of Heapify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Recall that for a perfect tree,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and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+ 1 = 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+ 1)</a:t>
            </a:r>
            <a:r>
              <a:rPr lang="en-US" altLang="en-US">
                <a:latin typeface="Arial" charset="0"/>
                <a:cs typeface="Arial" charset="0"/>
              </a:rPr>
              <a:t>, therefore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Each swap requires two comparisons (which child is greatest), so there is a maximum of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(or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) comparisons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15904" y="1824038"/>
          <a:ext cx="2181225" cy="55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393480" progId="Equation.DSMT4">
                  <p:embed/>
                </p:oleObj>
              </mc:Choice>
              <mc:Fallback>
                <p:oleObj name="Equation" r:id="rId3" imgW="1562040" imgH="39348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904" y="1824038"/>
                        <a:ext cx="2181225" cy="550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38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Heapification runs in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Popping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items from a heap of size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, as we saw, runs in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ln(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))</a:t>
            </a:r>
            <a:r>
              <a:rPr lang="en-US" altLang="en-US">
                <a:latin typeface="Arial" charset="0"/>
                <a:cs typeface="Arial" charset="0"/>
              </a:rPr>
              <a:t> time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We are only making one additional copy into the blank left at the end of the array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Therefore, the total algorithm will run in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ln(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))</a:t>
            </a:r>
            <a:r>
              <a:rPr lang="en-US" altLang="en-US">
                <a:latin typeface="Arial" charset="0"/>
                <a:cs typeface="Arial" charset="0"/>
              </a:rPr>
              <a:t> time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Heap Sort</a:t>
            </a:r>
          </a:p>
        </p:txBody>
      </p:sp>
    </p:spTree>
    <p:extLst>
      <p:ext uri="{BB962C8B-B14F-4D97-AF65-F5344CB8AC3E}">
        <p14:creationId xmlns:p14="http://schemas.microsoft.com/office/powerpoint/2010/main" val="377097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Heap Sort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are no worst-case scenarios for heap sort</a:t>
            </a:r>
          </a:p>
          <a:p>
            <a:pPr lvl="1"/>
            <a:r>
              <a:rPr lang="en-US" altLang="en-US" dirty="0" err="1">
                <a:latin typeface="Arial" charset="0"/>
                <a:cs typeface="Arial" charset="0"/>
              </a:rPr>
              <a:t>Dequeuing</a:t>
            </a:r>
            <a:r>
              <a:rPr lang="en-US" altLang="en-US" dirty="0">
                <a:latin typeface="Arial" charset="0"/>
                <a:cs typeface="Arial" charset="0"/>
              </a:rPr>
              <a:t> from the heap will always require the same number of operations regardless of the distribution of values in the heap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270272" indent="-270272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is one best case:  if all the entries are identical, then the run time is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original order may speed up the </a:t>
            </a:r>
            <a:r>
              <a:rPr lang="en-US" altLang="en-US" i="1" dirty="0" err="1">
                <a:latin typeface="Arial" charset="0"/>
                <a:cs typeface="Arial" charset="0"/>
              </a:rPr>
              <a:t>heapification</a:t>
            </a:r>
            <a:r>
              <a:rPr lang="en-US" altLang="en-US" dirty="0">
                <a:latin typeface="Arial" charset="0"/>
                <a:cs typeface="Arial" charset="0"/>
              </a:rPr>
              <a:t>, however, this would only speed up an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portion of the algorithm</a:t>
            </a:r>
          </a:p>
        </p:txBody>
      </p:sp>
    </p:spTree>
    <p:extLst>
      <p:ext uri="{BB962C8B-B14F-4D97-AF65-F5344CB8AC3E}">
        <p14:creationId xmlns:p14="http://schemas.microsoft.com/office/powerpoint/2010/main" val="28319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Summary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following table summarizes the run-times of heap sort</a:t>
            </a:r>
          </a:p>
        </p:txBody>
      </p:sp>
      <p:graphicFrame>
        <p:nvGraphicFramePr>
          <p:cNvPr id="140333" name="Group 45"/>
          <p:cNvGraphicFramePr>
            <a:graphicFrameLocks noGrp="1"/>
          </p:cNvGraphicFramePr>
          <p:nvPr/>
        </p:nvGraphicFramePr>
        <p:xfrm>
          <a:off x="1655676" y="1707654"/>
          <a:ext cx="5832779" cy="1371600"/>
        </p:xfrm>
        <a:graphic>
          <a:graphicData uri="http://schemas.openxmlformats.org/drawingml/2006/table">
            <a:tbl>
              <a:tblPr/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worst case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ln(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or most entries are the same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9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91C6-CB3E-54D9-4877-5843CAE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D206-A4DD-8C7D-4071-402F1FFBE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methodology is recursively</a:t>
            </a:r>
          </a:p>
          <a:p>
            <a:pPr lvl="1"/>
            <a:r>
              <a:rPr lang="en-US" dirty="0"/>
              <a:t>If the list/array size is 1, then we are done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Otherwise: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Divide an unsorted list into two sub-lists,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Sort each sub-list recursively using merge sort, and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Merge the two sorted sub-lists into a single sorted list</a:t>
            </a:r>
          </a:p>
          <a:p>
            <a:r>
              <a:rPr lang="en-US" dirty="0"/>
              <a:t>The method is </a:t>
            </a:r>
            <a:r>
              <a:rPr lang="en-US" i="1" dirty="0"/>
              <a:t>divide-and-conquer</a:t>
            </a:r>
          </a:p>
          <a:p>
            <a:r>
              <a:rPr lang="en-US" dirty="0"/>
              <a:t>Question: How quickly can we recombine the two sub-lists into a single sorted list?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1446-77E7-7A1A-7E79-9A9B3E08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4A75-190A-0771-7B5C-04A8FE9A2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</a:t>
            </a:r>
          </a:p>
          <a:p>
            <a:r>
              <a:rPr lang="en-US" dirty="0"/>
              <a:t>PA 2 – No late </a:t>
            </a:r>
            <a:r>
              <a:rPr lang="en-US"/>
              <a:t>submission is allowed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future HWs, we will post more programming problems, but make them optional</a:t>
            </a:r>
          </a:p>
          <a:p>
            <a:pPr lvl="1"/>
            <a:r>
              <a:rPr lang="en-US" dirty="0"/>
              <a:t>Will not be graded, and you can easily find the solutions online</a:t>
            </a:r>
          </a:p>
          <a:p>
            <a:pPr lvl="1"/>
            <a:r>
              <a:rPr lang="en-US" dirty="0"/>
              <a:t>Programming assessments like </a:t>
            </a:r>
            <a:r>
              <a:rPr lang="en-US" dirty="0" err="1"/>
              <a:t>Leetcode</a:t>
            </a:r>
            <a:r>
              <a:rPr lang="en-US" dirty="0"/>
              <a:t> or weekly contests are not “real” targets of academia or industry, but are good to to learn the basic skills in early learning stages</a:t>
            </a:r>
          </a:p>
          <a:p>
            <a:r>
              <a:rPr lang="en-US" dirty="0"/>
              <a:t>Will require you to write reasoning for the algorithm analysis in the future</a:t>
            </a:r>
          </a:p>
          <a:p>
            <a:pPr lvl="1"/>
            <a:r>
              <a:rPr lang="en-US" dirty="0"/>
              <a:t>An alone “O(n log n)” will get </a:t>
            </a:r>
            <a:r>
              <a:rPr lang="en-US" dirty="0">
                <a:solidFill>
                  <a:srgbClr val="FF0000"/>
                </a:solidFill>
              </a:rPr>
              <a:t>zero</a:t>
            </a:r>
            <a:r>
              <a:rPr lang="en-US" dirty="0"/>
              <a:t>, even it’s correct</a:t>
            </a:r>
          </a:p>
        </p:txBody>
      </p:sp>
    </p:spTree>
    <p:extLst>
      <p:ext uri="{BB962C8B-B14F-4D97-AF65-F5344CB8AC3E}">
        <p14:creationId xmlns:p14="http://schemas.microsoft.com/office/powerpoint/2010/main" val="357951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Merging 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Consider the two sorted arrays and an empty array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Define three indices at the start of each array</a:t>
            </a:r>
          </a:p>
        </p:txBody>
      </p:sp>
      <p:pic>
        <p:nvPicPr>
          <p:cNvPr id="9220" name="Picture 6" descr="mergesort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2085975"/>
            <a:ext cx="2643188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Merging Example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compare 2 and 3:   2 &lt; 3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Copy 2 down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Increment the corresponding indices</a:t>
            </a:r>
          </a:p>
        </p:txBody>
      </p:sp>
      <p:pic>
        <p:nvPicPr>
          <p:cNvPr id="10244" name="Picture 19" descr="mergeso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2085975"/>
            <a:ext cx="2643188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6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Merging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compare 3 and 7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Copy 3 down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Increment the corresponding indices</a:t>
            </a:r>
          </a:p>
        </p:txBody>
      </p:sp>
      <p:pic>
        <p:nvPicPr>
          <p:cNvPr id="11268" name="Picture 4" descr="mergesort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2085975"/>
            <a:ext cx="2643188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36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Merging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compare 5 and 7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Copy 5 down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Increment the appropriate indices</a:t>
            </a:r>
          </a:p>
        </p:txBody>
      </p:sp>
      <p:pic>
        <p:nvPicPr>
          <p:cNvPr id="12292" name="Picture 4" descr="mergesort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2085975"/>
            <a:ext cx="2643188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8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Merging 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compare 18 and 7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Copy 7 down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Increment...</a:t>
            </a:r>
          </a:p>
        </p:txBody>
      </p:sp>
      <p:pic>
        <p:nvPicPr>
          <p:cNvPr id="13316" name="Picture 4" descr="mergesort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2085975"/>
            <a:ext cx="2643188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60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Merging 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compare 18 and 12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Copy 12 down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Increment...</a:t>
            </a:r>
          </a:p>
        </p:txBody>
      </p:sp>
      <p:pic>
        <p:nvPicPr>
          <p:cNvPr id="14340" name="Picture 4" descr="mergesor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2085975"/>
            <a:ext cx="2643188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166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Merging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would continue until we have passed beyond the limit of one of the two arrays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After this, we simply copy over all remaining entries in the non-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empty array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Overall, the merge is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9460" name="Picture 5" descr="C:\Users\dwharder\Desktop\i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2" y="1545431"/>
            <a:ext cx="3346847" cy="342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9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The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merge sort</a:t>
            </a:r>
            <a:r>
              <a:rPr lang="en-US" altLang="en-US" dirty="0">
                <a:latin typeface="Arial" charset="0"/>
                <a:cs typeface="Arial" charset="0"/>
              </a:rPr>
              <a:t> algorithm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Question: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split the list into two sub-lists and sorted them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how should we sort those lists?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Answer (theoretical and standard):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the size of these sub-lists is &gt; 1, use merge sort again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the sub-lists are of length 1, do nothing:  a list of length one is sorted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Answer (practical):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the sub-lists are less than some threshold length, use an algorithm like insertion sort to sort the lists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Otherwise, use merge sort, again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example, given the array,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call to </a:t>
            </a:r>
          </a:p>
          <a:p>
            <a:pPr algn="ctr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void merge( array, 14, 20, 26 );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merges the two sub-lists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forming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33664" y="1491631"/>
          <a:ext cx="6867350" cy="415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33664" y="2858062"/>
          <a:ext cx="6867350" cy="415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93597"/>
              </p:ext>
            </p:extLst>
          </p:nvPr>
        </p:nvGraphicFramePr>
        <p:xfrm>
          <a:off x="1154994" y="4016610"/>
          <a:ext cx="6867350" cy="415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469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Implementation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merge_sort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 Type *array,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first,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last ) {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if ( last - first &gt; 1) {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	      int midpoint = (first + last)/2;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merge_sort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 array, first, midpoint );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merge_sort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 array, midpoint, last );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merge( array, first, midpoint, last );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35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624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4B9C-C9FF-4DF4-8E75-6469039F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covers…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45BB-89D4-44F2-E653-CD554FD4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  <a:p>
            <a:r>
              <a:rPr lang="en-US" dirty="0"/>
              <a:t>Merge Sort</a:t>
            </a:r>
          </a:p>
          <a:p>
            <a:r>
              <a:rPr lang="en-US" dirty="0"/>
              <a:t>Quick Sort</a:t>
            </a:r>
          </a:p>
          <a:p>
            <a:endParaRPr lang="en-US" dirty="0"/>
          </a:p>
          <a:p>
            <a:r>
              <a:rPr lang="en-US" dirty="0"/>
              <a:t>Note: many modern sorting implementations are not the standard merge sort and quick sort, but are hybrid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introsort</a:t>
            </a:r>
            <a:r>
              <a:rPr lang="en-US" dirty="0"/>
              <a:t> begins with quick sort and switch to heap sort later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 using insertion sort when the array size becomes small</a:t>
            </a:r>
          </a:p>
          <a:p>
            <a:pPr lvl="1"/>
            <a:r>
              <a:rPr lang="en-US" dirty="0"/>
              <a:t>In HW, quiz and exam: use the standard sorting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3886261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Analysis of Merge Sort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Thus, the time required to sort an array of size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&gt; 1</a:t>
            </a:r>
            <a:r>
              <a:rPr lang="en-US" altLang="en-US" dirty="0">
                <a:latin typeface="Arial" charset="0"/>
                <a:cs typeface="Arial" charset="0"/>
              </a:rPr>
              <a:t> is: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time required to sort the first half,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time required to sort the second half, and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time required to merge the two lists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That is: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27710" y="2247901"/>
          <a:ext cx="3014663" cy="81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640" imgH="482400" progId="Equation.3">
                  <p:embed/>
                </p:oleObj>
              </mc:Choice>
              <mc:Fallback>
                <p:oleObj name="Equation" r:id="rId3" imgW="1790640" imgH="4824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10" y="2247901"/>
                        <a:ext cx="3014663" cy="812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178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Analysis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013E0-12B5-FC52-0121-6610BE3F4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time the problem size is divided by half</a:t>
                </a:r>
              </a:p>
              <a:p>
                <a:r>
                  <a:rPr lang="en-US" dirty="0"/>
                  <a:t>Solving the recursion or using Master theorem giving you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 </a:t>
                </a:r>
                <a:r>
                  <a:rPr lang="en-US" dirty="0" err="1"/>
                  <a:t>logn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013E0-12B5-FC52-0121-6610BE3F4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 diagram with a tree on the left and merging times on the right. The tree is labeled &quot;Subproblem size&quot; and the right is labeled &quot;Total merging time for all subproblems of this size.&quot;&#10;The first level of the tree shows a single node n and corresponding merging time of c times n. The second level of the tree shows two nodes, each of 1/2 n, and a merging time of 2 times c times 1/2 n, the same as c times n. The third level of the tree shows four nodes, each of 1/4 n, and a merging time of 4 times c times 1/4 n, the same as c times n. The fourth level of the tree shows eight nodes, each of 1/8 n, and a merging time of 8 times c times 1/8 n, the same as c times n. Underneath that level, dots are shown to indicate the tree continues like that. A final level is shown with n nodes of 1, and a merging time of n times c, the same as c times n.">
            <a:extLst>
              <a:ext uri="{FF2B5EF4-FFF2-40B4-BE49-F238E27FC236}">
                <a16:creationId xmlns:a16="http://schemas.microsoft.com/office/drawing/2014/main" id="{7EF6C0AD-1A0C-4720-0E3E-4555AF82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07" y="1929455"/>
            <a:ext cx="4100945" cy="31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following table summarizes the run-times of merge sort</a:t>
            </a:r>
          </a:p>
        </p:txBody>
      </p:sp>
      <p:graphicFrame>
        <p:nvGraphicFramePr>
          <p:cNvPr id="140333" name="Group 45"/>
          <p:cNvGraphicFramePr>
            <a:graphicFrameLocks noGrp="1"/>
          </p:cNvGraphicFramePr>
          <p:nvPr/>
        </p:nvGraphicFramePr>
        <p:xfrm>
          <a:off x="2033587" y="1762125"/>
          <a:ext cx="5148263" cy="1188616"/>
        </p:xfrm>
        <a:graphic>
          <a:graphicData uri="http://schemas.openxmlformats.org/drawingml/2006/table">
            <a:tbl>
              <a:tblPr/>
              <a:tblGrid>
                <a:gridCol w="124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worst case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best case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18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it not </a:t>
            </a:r>
            <a:r>
              <a:rPr lang="en-CA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O(</a:t>
            </a:r>
            <a:r>
              <a:rPr lang="en-CA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CA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272" indent="-270272">
              <a:buNone/>
            </a:pPr>
            <a:r>
              <a:rPr lang="en-CA" dirty="0"/>
              <a:t>	When we are merging, we are comparing values</a:t>
            </a:r>
          </a:p>
          <a:p>
            <a:pPr lvl="1"/>
            <a:r>
              <a:rPr lang="en-CA" dirty="0"/>
              <a:t>What operation prevents us from performing </a:t>
            </a:r>
            <a:r>
              <a:rPr lang="en-CA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O(</a:t>
            </a:r>
            <a:r>
              <a:rPr lang="en-CA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CA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CA" dirty="0"/>
              <a:t> comparisons?</a:t>
            </a:r>
          </a:p>
          <a:p>
            <a:pPr lvl="1"/>
            <a:r>
              <a:rPr lang="en-CA" dirty="0"/>
              <a:t>During the merging process, if 2 came from the second half, it was only compared to 3 and it was not compared to any other of the other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CA" dirty="0"/>
              <a:t> entries in the first array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573088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In this case, we remove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dirty="0"/>
              <a:t> inversions with one comparison</a:t>
            </a:r>
          </a:p>
        </p:txBody>
      </p:sp>
      <p:pic>
        <p:nvPicPr>
          <p:cNvPr id="5" name="Picture 19" descr="mergesor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05" y="2822662"/>
            <a:ext cx="1995190" cy="140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F9CF-9203-D7EC-FF74-2210EBA2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95EC1-6E19-E48B-FAC6-37378E2CD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We have seen two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log(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>
                <a:latin typeface="Arial" charset="0"/>
                <a:cs typeface="Arial" charset="0"/>
              </a:rPr>
              <a:t> sorting algorithms: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Heap sort which allows in-place sorting, and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Merge sort which is faster but requires more memory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We will now look at a recursive algorithm which may be done </a:t>
            </a:r>
            <a:r>
              <a:rPr lang="en-US" altLang="en-US" i="1" dirty="0">
                <a:latin typeface="Arial" charset="0"/>
                <a:cs typeface="Arial" charset="0"/>
              </a:rPr>
              <a:t>almost</a:t>
            </a:r>
            <a:r>
              <a:rPr lang="en-US" altLang="en-US" dirty="0">
                <a:latin typeface="Arial" charset="0"/>
                <a:cs typeface="Arial" charset="0"/>
              </a:rPr>
              <a:t> in place but which is faster than heap sort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Use an object in the array (a pivot) to divide the two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Average case:	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log(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>
                <a:latin typeface="Arial" charset="0"/>
                <a:cs typeface="Arial" charset="0"/>
              </a:rPr>
              <a:t> time and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(log(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>
                <a:latin typeface="Arial" charset="0"/>
                <a:cs typeface="Arial" charset="0"/>
              </a:rPr>
              <a:t> memory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Worst case:	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time and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memory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r>
              <a:rPr lang="en-US" altLang="en-US" dirty="0"/>
              <a:t>Idea: Chose an object in the array and partition the remaining objects into two groups relative to the chosen entry</a:t>
            </a:r>
          </a:p>
          <a:p>
            <a:endParaRPr lang="en-US" altLang="en-US" dirty="0"/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Quicksort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example, given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can select the middle entry, 44, and sort the remaining entries into two groups, those less than 44 and those greater than 44: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Notice that 44 is now in the correct location if the list was sorted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Proceed by applying the algorithm to the first six and last eight entries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87166" y="1545432"/>
          <a:ext cx="5418525" cy="282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38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95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84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66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79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00B0F0"/>
                          </a:solidFill>
                        </a:rPr>
                        <a:t>44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87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96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12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81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87166" y="2671763"/>
          <a:ext cx="5418525" cy="282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38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12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00B0F0"/>
                          </a:solidFill>
                        </a:rPr>
                        <a:t>44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95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84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66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79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87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96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81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9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Like merge sort, we can either: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Apply insertion sort if the size of the sub-list is sufficiently small, or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Sort the sub-lists using quicksort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the best case, the list will be split into two approximately equal sub-lists, and thus, the run time could be very similar to that of merge sort: 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What happens if we don’t get that lucky?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Worst-case scenario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choose the first element as our pivot and we try ordering a sorted list: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Using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, we partition into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still have to sort a list of size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– 1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run time is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= T(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– 1) + </a:t>
            </a:r>
            <a:r>
              <a:rPr lang="en-US" altLang="en-US" b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 =  </a:t>
            </a:r>
            <a:r>
              <a:rPr lang="en-US" altLang="en-US" b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Thus, the run time drops from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to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87166" y="1807369"/>
          <a:ext cx="5418525" cy="282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38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95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84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66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79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87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96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12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81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87166" y="2618185"/>
          <a:ext cx="5418525" cy="282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2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CA" sz="1400" dirty="0"/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38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95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84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66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10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79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87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96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12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81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</a:t>
                      </a:r>
                    </a:p>
                  </a:txBody>
                  <a:tcPr marL="68582" marR="68582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9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implementation is straight-forward</a:t>
            </a: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void quicksort( Type *array,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first,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last ) {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if ( last - first &gt; 1) {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Type pivot =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find_pivot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( array, first, last );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low  =    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find_next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( pivot, array, first + 1 );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high =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find_previous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( pivot, array,  last - 2 );</a:t>
            </a:r>
          </a:p>
          <a:p>
            <a:pPr lvl="2">
              <a:buFont typeface="Arial" charset="0"/>
              <a:buNone/>
            </a:pPr>
            <a:endParaRPr lang="en-US" altLang="en-US" sz="900" dirty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while ( low &lt; high ) {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::swap( array[low], array[high] );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    low  =    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find_next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( pivot, array,  low + 1 );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    high = </a:t>
            </a:r>
            <a:r>
              <a:rPr lang="en-US" altLang="en-US" sz="900" dirty="0" err="1">
                <a:latin typeface="Consolas" pitchFamily="49" charset="0"/>
                <a:cs typeface="Consolas" pitchFamily="49" charset="0"/>
              </a:rPr>
              <a:t>find_previous</a:t>
            </a: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( pivot, array, high - 1 );</a:t>
            </a:r>
          </a:p>
          <a:p>
            <a:pPr lvl="2"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lvl="2">
              <a:buNone/>
            </a:pPr>
            <a:endParaRPr lang="en-US" altLang="en-US" sz="900" dirty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array[last – 1] = array[low];</a:t>
            </a: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array[low] = pivot;</a:t>
            </a: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quicksort( array, first,  low );</a:t>
            </a: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    quicksort( array,  high, last );</a:t>
            </a: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 typeface="Arial" charset="0"/>
              <a:buNone/>
            </a:pPr>
            <a:r>
              <a:rPr lang="en-US" altLang="en-US" sz="9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34EBE-43D2-2B3C-0315-F4EA0F93DB39}"/>
              </a:ext>
            </a:extLst>
          </p:cNvPr>
          <p:cNvSpPr txBox="1"/>
          <p:nvPr/>
        </p:nvSpPr>
        <p:spPr>
          <a:xfrm>
            <a:off x="739602" y="4358570"/>
            <a:ext cx="7698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pivot selection method can have great impact on the efficiency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7CF12-408B-EF55-B8AB-4BB080818906}"/>
              </a:ext>
            </a:extLst>
          </p:cNvPr>
          <p:cNvSpPr txBox="1"/>
          <p:nvPr/>
        </p:nvSpPr>
        <p:spPr>
          <a:xfrm>
            <a:off x="1054861" y="4681531"/>
            <a:ext cx="7034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best-case is that the pivot always divide the array in half</a:t>
            </a:r>
          </a:p>
        </p:txBody>
      </p:sp>
    </p:spTree>
    <p:extLst>
      <p:ext uri="{BB962C8B-B14F-4D97-AF65-F5344CB8AC3E}">
        <p14:creationId xmlns:p14="http://schemas.microsoft.com/office/powerpoint/2010/main" val="29384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2982-B6B1-1840-D597-58D8392F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average runtime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86F87-B74D-85B1-95E5-47E5AEB2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 won’t ask to do average runtime complexity analysis</a:t>
            </a:r>
          </a:p>
          <a:p>
            <a:r>
              <a:rPr lang="en-US" dirty="0"/>
              <a:t>The average runtime for quick sort is O(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)</a:t>
            </a:r>
          </a:p>
          <a:p>
            <a:r>
              <a:rPr lang="en-US" dirty="0">
                <a:latin typeface="Arial" charset="0"/>
                <a:cs typeface="Arial" charset="0"/>
              </a:rPr>
              <a:t>Suppose the pivot always produces a 0-to-1 split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8FF26-6170-01A8-3F96-57786E05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06" y="1814993"/>
            <a:ext cx="4468091" cy="2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0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BC2D-31CF-5963-45E1-8F322B30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by selection: 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76CF5-E9D4-7ABD-A2A8-6AE97A0B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Keep selecting the smallest (or largest) element</a:t>
            </a:r>
          </a:p>
          <a:p>
            <a:r>
              <a:rPr lang="en-US" dirty="0"/>
              <a:t>Very inefficient using a simple list or array (what is the complexity?)</a:t>
            </a:r>
          </a:p>
          <a:p>
            <a:r>
              <a:rPr lang="en-US" dirty="0"/>
              <a:t>Use heap instead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4F148-202C-E733-75D0-40DF3D78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214" y="2013115"/>
            <a:ext cx="4932332" cy="30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2982-B6B1-1840-D597-58D8392F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average runtime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86F87-B74D-85B1-95E5-47E5AEB2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pivot produces an</a:t>
            </a:r>
            <a:r>
              <a:rPr lang="zh-CN" altLang="en-US" dirty="0"/>
              <a:t> </a:t>
            </a:r>
            <a:r>
              <a:rPr lang="en-US" altLang="zh-CN" i="1" dirty="0"/>
              <a:t>expected</a:t>
            </a:r>
            <a:r>
              <a:rPr lang="en-US" altLang="zh-CN" dirty="0"/>
              <a:t> runtime of</a:t>
            </a:r>
            <a:r>
              <a:rPr lang="en-US" dirty="0"/>
              <a:t>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O(n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See CLRS Chapter 7</a:t>
            </a:r>
          </a:p>
          <a:p>
            <a:r>
              <a:rPr lang="en-US" dirty="0"/>
              <a:t>In reality, sample a few numbers and select the median is also a good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18CE0-ACAF-E391-0697-CD822AA2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41" y="2220686"/>
            <a:ext cx="4269472" cy="27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26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Run-time Summary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To summarize all three </a:t>
            </a:r>
            <a:r>
              <a:rPr lang="en-US" altLang="en-US" b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en-US" dirty="0">
                <a:latin typeface="Arial" charset="0"/>
                <a:cs typeface="Arial" charset="0"/>
              </a:rPr>
              <a:t> algorithms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3246"/>
              </p:ext>
            </p:extLst>
          </p:nvPr>
        </p:nvGraphicFramePr>
        <p:xfrm>
          <a:off x="2000249" y="1875235"/>
          <a:ext cx="6217475" cy="256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4082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Run Time</a:t>
                      </a:r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Worst-case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Run Time</a:t>
                      </a:r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Memory</a:t>
                      </a:r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Worst-case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Memory</a:t>
                      </a:r>
                    </a:p>
                  </a:txBody>
                  <a:tcPr marL="68579" marR="68579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33">
                <a:tc>
                  <a:txBody>
                    <a:bodyPr/>
                    <a:lstStyle/>
                    <a:p>
                      <a:r>
                        <a:rPr lang="en-CA" sz="1400" dirty="0"/>
                        <a:t>Heap</a:t>
                      </a:r>
                      <a:r>
                        <a:rPr lang="en-CA" sz="1400" baseline="0" dirty="0"/>
                        <a:t> Sort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log(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r>
                        <a:rPr lang="en-US" sz="1400" dirty="0"/>
                        <a:t> 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r>
                        <a:rPr lang="en-US" sz="1400" dirty="0"/>
                        <a:t> 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33">
                <a:tc>
                  <a:txBody>
                    <a:bodyPr/>
                    <a:lstStyle/>
                    <a:p>
                      <a:r>
                        <a:rPr lang="en-CA" sz="1400" dirty="0"/>
                        <a:t>Merge</a:t>
                      </a:r>
                      <a:r>
                        <a:rPr lang="en-CA" sz="1400" baseline="0" dirty="0"/>
                        <a:t> Sort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log(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r>
                        <a:rPr lang="en-US" sz="1400" dirty="0"/>
                        <a:t> 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49">
                <a:tc>
                  <a:txBody>
                    <a:bodyPr/>
                    <a:lstStyle/>
                    <a:p>
                      <a:r>
                        <a:rPr lang="en-CA" sz="1400" dirty="0"/>
                        <a:t>Quicksort</a:t>
                      </a:r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log(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r>
                        <a:rPr lang="en-US" sz="1400" dirty="0"/>
                        <a:t> 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i="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(log(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CA" sz="1400" dirty="0"/>
                    </a:p>
                  </a:txBody>
                  <a:tcPr marL="68579" marR="68579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598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97F4-13F9-9922-DCFD-3FB94541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selection (not in final)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3A3B-FBE3-E990-965F-DECC1DCBA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average </a:t>
            </a:r>
            <a:r>
              <a:rPr lang="en-US" altLang="en-US" b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for selecting k-</a:t>
            </a:r>
            <a:r>
              <a:rPr lang="en-US" altLang="en-US" dirty="0" err="1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smallest element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Partition around sound pivot p, as in quicksort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Suppose that in the result, pivot is at index m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If m=k, p is the answer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if m&gt;k, recursively select k-</a:t>
            </a:r>
            <a:r>
              <a:rPr lang="en-US" dirty="0" err="1">
                <a:latin typeface="Arial" charset="0"/>
                <a:cs typeface="Arial" charset="0"/>
              </a:rPr>
              <a:t>th</a:t>
            </a:r>
            <a:r>
              <a:rPr lang="en-US" dirty="0">
                <a:latin typeface="Arial" charset="0"/>
                <a:cs typeface="Arial" charset="0"/>
              </a:rPr>
              <a:t> from the left half partition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If m&gt;k, recursively select (k-m-1)-</a:t>
            </a:r>
            <a:r>
              <a:rPr lang="en-US" dirty="0" err="1">
                <a:latin typeface="Arial" charset="0"/>
                <a:cs typeface="Arial" charset="0"/>
              </a:rPr>
              <a:t>th</a:t>
            </a:r>
            <a:r>
              <a:rPr lang="en-US" dirty="0">
                <a:latin typeface="Arial" charset="0"/>
                <a:cs typeface="Arial" charset="0"/>
              </a:rPr>
              <a:t> from the right partition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5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In-place Implementation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Instead of implementing a min-heap, consider a max-heap: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heap where the maximum element is at the top of the heap and the next to be popped</a:t>
            </a:r>
          </a:p>
        </p:txBody>
      </p:sp>
      <p:pic>
        <p:nvPicPr>
          <p:cNvPr id="14340" name="Picture 5" descr="maxheap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34" y="2179510"/>
            <a:ext cx="3289982" cy="21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5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maxhe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18" y="2196708"/>
            <a:ext cx="2985747" cy="188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In-place </a:t>
            </a:r>
            <a:r>
              <a:rPr lang="en-US" altLang="en-US" dirty="0" err="1">
                <a:latin typeface="Arial" charset="0"/>
                <a:cs typeface="Arial" charset="0"/>
              </a:rPr>
              <a:t>Heapification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Now, consider this unsorted array: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array represents the following complete tree: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is neither a min-heap, max-heap, or binary search tree</a:t>
            </a:r>
          </a:p>
        </p:txBody>
      </p:sp>
      <p:pic>
        <p:nvPicPr>
          <p:cNvPr id="15365" name="Picture 18" descr="heapsort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69" y="1166273"/>
            <a:ext cx="4580847" cy="5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4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AD6D-9BD4-64C5-6276-7AC7028B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of </a:t>
            </a:r>
            <a:r>
              <a:rPr lang="en-US" altLang="en-US" dirty="0" err="1">
                <a:latin typeface="Arial" charset="0"/>
                <a:cs typeface="Arial" charset="0"/>
              </a:rPr>
              <a:t>Heapification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F4B3-70A1-5366-69FA-04FCBDE2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all leaf nodes are already max heaps, and then we can make corrections so that the previous nodes also form max heaps</a:t>
            </a:r>
          </a:p>
          <a:p>
            <a:r>
              <a:rPr lang="en-US" dirty="0"/>
              <a:t>Bottom-up </a:t>
            </a:r>
            <a:r>
              <a:rPr lang="en-US" dirty="0" err="1"/>
              <a:t>heapify</a:t>
            </a:r>
            <a:endParaRPr lang="en-US" dirty="0"/>
          </a:p>
        </p:txBody>
      </p:sp>
      <p:pic>
        <p:nvPicPr>
          <p:cNvPr id="4" name="Picture 13" descr="heapify00">
            <a:extLst>
              <a:ext uri="{FF2B5EF4-FFF2-40B4-BE49-F238E27FC236}">
                <a16:creationId xmlns:a16="http://schemas.microsoft.com/office/drawing/2014/main" id="{3C99F9F8-C2CD-8FE7-F2DB-08EEFB02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85" y="2094493"/>
            <a:ext cx="6243430" cy="26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44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heapify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2518172"/>
            <a:ext cx="4266009" cy="15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In-place Heapification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subtree with 23 is not a max-heap, but swapping it with 55 creates a max-heap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process is termed </a:t>
            </a:r>
            <a:r>
              <a:rPr lang="en-US" altLang="en-US" i="1" dirty="0">
                <a:latin typeface="Arial" charset="0"/>
                <a:cs typeface="Arial" charset="0"/>
              </a:rPr>
              <a:t>percolating down</a:t>
            </a:r>
          </a:p>
          <a:p>
            <a:pPr>
              <a:buFont typeface="Arial" charset="0"/>
              <a:buNone/>
            </a:pPr>
            <a:r>
              <a:rPr lang="en-US" altLang="en-US" i="1" dirty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cs typeface="Arial" charset="0"/>
              </a:rPr>
              <a:t>In which heap operation we would do similar thing?</a:t>
            </a:r>
          </a:p>
        </p:txBody>
      </p:sp>
    </p:spTree>
    <p:extLst>
      <p:ext uri="{BB962C8B-B14F-4D97-AF65-F5344CB8AC3E}">
        <p14:creationId xmlns:p14="http://schemas.microsoft.com/office/powerpoint/2010/main" val="19142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eapify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2518172"/>
            <a:ext cx="4266009" cy="15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In-place Heapification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subtree with 3 as the root is not max-heap, but we can swap 3 and the maximum of its children: 86</a:t>
            </a:r>
          </a:p>
          <a:p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24807"/>
      </p:ext>
    </p:extLst>
  </p:cSld>
  <p:clrMapOvr>
    <a:masterClrMapping/>
  </p:clrMapOvr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48763</TotalTime>
  <Words>2391</Words>
  <Application>Microsoft Macintosh PowerPoint</Application>
  <PresentationFormat>On-screen Show (16:9)</PresentationFormat>
  <Paragraphs>543</Paragraphs>
  <Slides>42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 Black</vt:lpstr>
      <vt:lpstr>Cambria Math</vt:lpstr>
      <vt:lpstr>Consolas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Equation</vt:lpstr>
      <vt:lpstr>Lecture 12:  Sorting-II</vt:lpstr>
      <vt:lpstr>Announcement</vt:lpstr>
      <vt:lpstr>This lecture covers…</vt:lpstr>
      <vt:lpstr>Sorting by selection: heapsort</vt:lpstr>
      <vt:lpstr>In-place Implementation</vt:lpstr>
      <vt:lpstr>In-place Heapification</vt:lpstr>
      <vt:lpstr>Idea of Heapification</vt:lpstr>
      <vt:lpstr>In-place Heapification</vt:lpstr>
      <vt:lpstr>In-place Heapification</vt:lpstr>
      <vt:lpstr>In-place Heapification</vt:lpstr>
      <vt:lpstr>Illustration of heapsort</vt:lpstr>
      <vt:lpstr>Illustration of heapsort</vt:lpstr>
      <vt:lpstr>Run-time Analysis of Heapify</vt:lpstr>
      <vt:lpstr>Run-time Analysis of Heapify</vt:lpstr>
      <vt:lpstr>Run-time Analysis of Heapify</vt:lpstr>
      <vt:lpstr>Heap Sort</vt:lpstr>
      <vt:lpstr>Heap Sort</vt:lpstr>
      <vt:lpstr>Run-time Summary</vt:lpstr>
      <vt:lpstr>Merge sort</vt:lpstr>
      <vt:lpstr>Merging Example</vt:lpstr>
      <vt:lpstr>Merging Example</vt:lpstr>
      <vt:lpstr>Merging Example</vt:lpstr>
      <vt:lpstr>Merging Example</vt:lpstr>
      <vt:lpstr>Merging Example</vt:lpstr>
      <vt:lpstr>Merging Example</vt:lpstr>
      <vt:lpstr>Merging Example</vt:lpstr>
      <vt:lpstr>The merge sort algorithm</vt:lpstr>
      <vt:lpstr>Implementation</vt:lpstr>
      <vt:lpstr>Implementation example</vt:lpstr>
      <vt:lpstr>Run-time Analysis of Merge Sort</vt:lpstr>
      <vt:lpstr>Run-time Analysis of Merge Sort</vt:lpstr>
      <vt:lpstr>Run-time Summary</vt:lpstr>
      <vt:lpstr>Why is it not O(n2)</vt:lpstr>
      <vt:lpstr>Quick sort</vt:lpstr>
      <vt:lpstr>Quicksort</vt:lpstr>
      <vt:lpstr>Run-time analysis</vt:lpstr>
      <vt:lpstr>Worst-case scenario</vt:lpstr>
      <vt:lpstr>Implementation</vt:lpstr>
      <vt:lpstr>The average runtime </vt:lpstr>
      <vt:lpstr>The average runtime </vt:lpstr>
      <vt:lpstr>Run-time Summary</vt:lpstr>
      <vt:lpstr>Quick selection (not in final)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1207</cp:revision>
  <cp:lastPrinted>2022-09-13T23:51:23Z</cp:lastPrinted>
  <dcterms:created xsi:type="dcterms:W3CDTF">2007-09-23T17:35:11Z</dcterms:created>
  <dcterms:modified xsi:type="dcterms:W3CDTF">2024-03-11T04:22:59Z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